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719"/>
  </p:normalViewPr>
  <p:slideViewPr>
    <p:cSldViewPr snapToGrid="0">
      <p:cViewPr varScale="1">
        <p:scale>
          <a:sx n="116" d="100"/>
          <a:sy n="116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25B1-621A-3785-4BA6-097C2A1DE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Take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8B0A4-C616-B554-FA55-22DDF8F8B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Lanser</a:t>
            </a:r>
          </a:p>
        </p:txBody>
      </p:sp>
    </p:spTree>
    <p:extLst>
      <p:ext uri="{BB962C8B-B14F-4D97-AF65-F5344CB8AC3E}">
        <p14:creationId xmlns:p14="http://schemas.microsoft.com/office/powerpoint/2010/main" val="68547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02AC3-CDD0-96BF-76AA-E34D6441D4D3}"/>
              </a:ext>
            </a:extLst>
          </p:cNvPr>
          <p:cNvSpPr txBox="1"/>
          <p:nvPr/>
        </p:nvSpPr>
        <p:spPr>
          <a:xfrm>
            <a:off x="1172451" y="178130"/>
            <a:ext cx="4651619" cy="655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Headline takeaways:</a:t>
            </a:r>
            <a:endParaRPr lang="en-US" sz="20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RF generalizes better</a:t>
            </a:r>
            <a:r>
              <a:rPr lang="en-US" sz="2000" b="0" i="0" u="none" strike="noStrike" dirty="0"/>
              <a:t> on </a:t>
            </a:r>
            <a:r>
              <a:rPr lang="en-US" sz="2000" dirty="0"/>
              <a:t>the</a:t>
            </a:r>
            <a:r>
              <a:rPr lang="en-US" sz="2000" b="0" i="0" u="none" strike="noStrike" dirty="0"/>
              <a:t> 33% holdout (higher test AUC/accuracy).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GB is much stronger in training</a:t>
            </a:r>
            <a:r>
              <a:rPr lang="en-US" sz="2000" b="0" i="0" u="none" strike="noStrike" dirty="0"/>
              <a:t> (very high AUC) but </a:t>
            </a:r>
            <a:r>
              <a:rPr lang="en-US" sz="2000" b="1" i="0" u="none" strike="noStrike" dirty="0"/>
              <a:t>drops on test</a:t>
            </a:r>
            <a:r>
              <a:rPr lang="en-US" sz="2000" b="0" i="0" u="none" strike="noStrike" dirty="0"/>
              <a:t> → clear overfitting with current settings.</a:t>
            </a:r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I think GB is going to be a better choice than RF for this circumstance, we just need to dial in the variables and methodology to not overfit in training.</a:t>
            </a:r>
          </a:p>
        </p:txBody>
      </p:sp>
      <p:pic>
        <p:nvPicPr>
          <p:cNvPr id="7" name="Graphic 6" descr="Bow">
            <a:extLst>
              <a:ext uri="{FF2B5EF4-FFF2-40B4-BE49-F238E27FC236}">
                <a16:creationId xmlns:a16="http://schemas.microsoft.com/office/drawing/2014/main" id="{F67AB859-EAE7-382E-54A5-1E79DEAF7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8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B43F-2CE7-4C6C-BABC-EE342B328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459F07-63F9-48CF-B725-A873C4BC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83E1E-DAC1-4851-84FF-D6FE1649D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CFEC2-09D7-9EFD-ADFD-8921CD50C96A}"/>
              </a:ext>
            </a:extLst>
          </p:cNvPr>
          <p:cNvSpPr txBox="1"/>
          <p:nvPr/>
        </p:nvSpPr>
        <p:spPr>
          <a:xfrm>
            <a:off x="2256639" y="2052116"/>
            <a:ext cx="6572814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Step 1: Further clean code to include only the variables I want to use for ML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Step 2: Code monthly case start dummies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Step 3: Decide what I want to segment, or leave continuous</a:t>
            </a:r>
          </a:p>
          <a:p>
            <a:pPr lvl="1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FICO, TSR, CDSS left continuous for now</a:t>
            </a:r>
          </a:p>
          <a:p>
            <a:pPr lvl="1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Also included Credit Segments, Charge/Lend Dummies, Cust/</a:t>
            </a:r>
            <a:r>
              <a:rPr lang="en-US" dirty="0" err="1"/>
              <a:t>SmBus</a:t>
            </a:r>
            <a:r>
              <a:rPr lang="en-US" dirty="0"/>
              <a:t> Dummies, Total balance due, Balance Due as % of Exposure, Multiple products Dummy, and Tenure</a:t>
            </a:r>
          </a:p>
        </p:txBody>
      </p:sp>
    </p:spTree>
    <p:extLst>
      <p:ext uri="{BB962C8B-B14F-4D97-AF65-F5344CB8AC3E}">
        <p14:creationId xmlns:p14="http://schemas.microsoft.com/office/powerpoint/2010/main" val="212161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light in the forest">
            <a:extLst>
              <a:ext uri="{FF2B5EF4-FFF2-40B4-BE49-F238E27FC236}">
                <a16:creationId xmlns:a16="http://schemas.microsoft.com/office/drawing/2014/main" id="{906C01A0-E272-AB67-CECD-029ABBD3EA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01" r="32238" b="-2"/>
          <a:stretch>
            <a:fillRect/>
          </a:stretch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A2824-196D-AAF5-7FB3-F4D9A8944EAD}"/>
              </a:ext>
            </a:extLst>
          </p:cNvPr>
          <p:cNvSpPr txBox="1"/>
          <p:nvPr/>
        </p:nvSpPr>
        <p:spPr>
          <a:xfrm>
            <a:off x="5561704" y="388813"/>
            <a:ext cx="5782375" cy="591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What the Random Forest code does:</a:t>
            </a:r>
            <a:endParaRPr lang="en-US" sz="20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Builds the feature set </a:t>
            </a:r>
            <a:r>
              <a:rPr lang="en-US" sz="2000" b="1" i="0" u="none" strike="noStrike" dirty="0"/>
              <a:t>X</a:t>
            </a:r>
            <a:r>
              <a:rPr lang="en-US" sz="2000" b="0" i="0" u="none" strike="noStrike" dirty="0"/>
              <a:t> = all variables </a:t>
            </a:r>
            <a:r>
              <a:rPr lang="en-US" sz="2000" b="1" i="0" u="none" strike="noStrike" dirty="0"/>
              <a:t>except</a:t>
            </a:r>
            <a:r>
              <a:rPr lang="en-US" sz="2000" b="0" i="0" u="none" strike="noStrike" dirty="0"/>
              <a:t> the target (past_60_bi)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Starts/attaches to </a:t>
            </a:r>
            <a:r>
              <a:rPr lang="en-US" sz="2000" b="1" i="0" u="none" strike="noStrike" dirty="0"/>
              <a:t>H2O</a:t>
            </a:r>
            <a:endParaRPr lang="en-US" sz="2000" b="0" i="0" u="none" strike="noStrike" dirty="0"/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Trains a </a:t>
            </a:r>
            <a:r>
              <a:rPr lang="en-US" sz="2000" b="1" i="0" u="none" strike="noStrike" dirty="0"/>
              <a:t>Random Forest</a:t>
            </a:r>
            <a:r>
              <a:rPr lang="en-US" sz="2000" b="0" i="0" u="none" strike="noStrike" dirty="0"/>
              <a:t> with: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 err="1"/>
              <a:t>ntrees</a:t>
            </a:r>
            <a:r>
              <a:rPr lang="en-US" sz="2000" b="0" i="0" u="none" strike="noStrike" dirty="0"/>
              <a:t>(500), </a:t>
            </a:r>
            <a:r>
              <a:rPr lang="en-US" sz="2000" b="0" i="0" u="none" strike="noStrike" dirty="0" err="1"/>
              <a:t>maxdepth</a:t>
            </a:r>
            <a:r>
              <a:rPr lang="en-US" sz="2000" b="0" i="0" u="none" strike="noStrike" dirty="0"/>
              <a:t>(8), </a:t>
            </a:r>
            <a:r>
              <a:rPr lang="en-US" sz="2000" b="0" i="0" u="none" strike="noStrike" dirty="0" err="1"/>
              <a:t>predsampvalue</a:t>
            </a:r>
            <a:r>
              <a:rPr lang="en-US" sz="2000" b="0" i="0" u="none" strike="noStrike" dirty="0"/>
              <a:t>(3) (</a:t>
            </a:r>
            <a:r>
              <a:rPr lang="en-US" sz="2000" b="0" i="0" u="none" strike="noStrike" dirty="0" err="1"/>
              <a:t>mtry</a:t>
            </a:r>
            <a:r>
              <a:rPr lang="en-US" sz="2000" b="0" i="0" u="none" strike="noStrike" dirty="0"/>
              <a:t>=3), </a:t>
            </a:r>
            <a:r>
              <a:rPr lang="en-US" sz="2000" b="0" i="0" u="none" strike="noStrike" dirty="0" err="1"/>
              <a:t>samprate</a:t>
            </a:r>
            <a:r>
              <a:rPr lang="en-US" sz="2000" b="0" i="0" u="none" strike="noStrike" dirty="0"/>
              <a:t>(.632) (bootstrap), h2orseed(42).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Gets training predictions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Computes training accuracy at </a:t>
            </a:r>
            <a:r>
              <a:rPr lang="en-US" sz="2000" b="1" i="0" u="none" strike="noStrike" dirty="0"/>
              <a:t>0.50</a:t>
            </a:r>
            <a:r>
              <a:rPr lang="en-US" sz="2000" b="0" i="0" u="none" strike="noStrike" dirty="0"/>
              <a:t> and at a </a:t>
            </a:r>
            <a:r>
              <a:rPr lang="en-US" sz="2000" b="1" i="0" u="none" strike="noStrike" dirty="0"/>
              <a:t>grid-searched best threshold</a:t>
            </a:r>
            <a:r>
              <a:rPr lang="en-US" sz="2000" b="0" i="0" u="none" strike="noStrike" dirty="0"/>
              <a:t> (0→1 by .01).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Creates a </a:t>
            </a:r>
            <a:r>
              <a:rPr lang="en-US" sz="2000" b="1" i="0" u="none" strike="noStrike" dirty="0"/>
              <a:t>67/33 train/test split</a:t>
            </a:r>
            <a:r>
              <a:rPr lang="en-US" sz="2000" b="0" i="0" u="none" strike="noStrike" dirty="0"/>
              <a:t> inside H2O, retrains on train, predicts on test.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Evaluates </a:t>
            </a:r>
            <a:r>
              <a:rPr lang="en-US" sz="2000" b="1" i="0" u="none" strike="noStrike" dirty="0"/>
              <a:t>test accuracy</a:t>
            </a:r>
            <a:r>
              <a:rPr lang="en-US" sz="2000" b="0" i="0" u="none" strike="noStrike" dirty="0"/>
              <a:t> at </a:t>
            </a:r>
            <a:r>
              <a:rPr lang="en-US" sz="2000" b="1" i="0" u="none" strike="noStrike" dirty="0"/>
              <a:t>0.50</a:t>
            </a:r>
            <a:r>
              <a:rPr lang="en-US" sz="2000" b="0" i="0" u="none" strike="noStrike" dirty="0"/>
              <a:t> and at the </a:t>
            </a:r>
            <a:r>
              <a:rPr lang="en-US" sz="2000" b="1" i="0" u="none" strike="noStrike" dirty="0"/>
              <a:t>training-chosen threshold</a:t>
            </a:r>
            <a:r>
              <a:rPr lang="en-US" sz="2000" b="0" i="0" u="none" strike="noStrike" dirty="0"/>
              <a:t>.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8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42A4-522D-4570-5653-D9E2064D9514}"/>
              </a:ext>
            </a:extLst>
          </p:cNvPr>
          <p:cNvSpPr txBox="1"/>
          <p:nvPr/>
        </p:nvSpPr>
        <p:spPr>
          <a:xfrm>
            <a:off x="1240667" y="650925"/>
            <a:ext cx="4068992" cy="5565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Results:</a:t>
            </a:r>
            <a:endParaRPr lang="en-US" sz="20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Class discrimination (TRAIN):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AUC ≈ 0.72</a:t>
            </a:r>
            <a:r>
              <a:rPr lang="en-US" sz="2000" b="0" i="0" u="none" strike="noStrike" dirty="0"/>
              <a:t> → moderate separation power (better than chance, not perfect).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Generalization (TEST, 33% holdout):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Accuracy @ 0.50:</a:t>
            </a:r>
            <a:r>
              <a:rPr lang="en-US" sz="2000" b="0" i="0" u="none" strike="noStrike" dirty="0"/>
              <a:t> ~</a:t>
            </a:r>
            <a:r>
              <a:rPr lang="en-US" sz="2000" b="1" i="0" u="none" strike="noStrike" dirty="0"/>
              <a:t>0.809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Accuracy @ train-chosen 0.38:</a:t>
            </a:r>
            <a:r>
              <a:rPr lang="en-US" sz="2000" b="0" i="0" u="none" strike="noStrike" dirty="0"/>
              <a:t> ~</a:t>
            </a:r>
            <a:r>
              <a:rPr lang="en-US" sz="2000" b="1" i="0" u="none" strike="noStrike" dirty="0"/>
              <a:t>0.794</a:t>
            </a:r>
            <a:endParaRPr lang="en-US" sz="2000" b="0" i="0" u="none" strike="noStrike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Since </a:t>
            </a:r>
            <a:r>
              <a:rPr lang="en-US" sz="2000" b="1" i="0" u="none" strike="noStrike" dirty="0"/>
              <a:t>0.50</a:t>
            </a:r>
            <a:r>
              <a:rPr lang="en-US" sz="2000" b="0" i="0" u="none" strike="noStrike" dirty="0"/>
              <a:t> slightly beats the train-tuned </a:t>
            </a:r>
            <a:r>
              <a:rPr lang="en-US" sz="2000" b="1" i="0" u="none" strike="noStrike" dirty="0"/>
              <a:t>0.38</a:t>
            </a:r>
            <a:r>
              <a:rPr lang="en-US" sz="2000" b="0" i="0" u="none" strike="noStrike" dirty="0"/>
              <a:t> on the test set, I should choose thresholds using a </a:t>
            </a:r>
            <a:r>
              <a:rPr lang="en-US" sz="2000" b="1" i="0" u="none" strike="noStrike" dirty="0"/>
              <a:t>separate validation split</a:t>
            </a:r>
            <a:r>
              <a:rPr lang="en-US" sz="2000" b="0" i="0" u="none" strike="noStrike" dirty="0"/>
              <a:t> (not training) for reliable operating points.</a:t>
            </a:r>
            <a:endParaRPr lang="en-US" sz="20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0FCDC2B5-2E5C-5739-5BCB-C4F43D665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6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3AD38-C9FA-48BE-466C-C4B5A0D6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31519"/>
            <a:ext cx="5372100" cy="5464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2C0F3-73B5-505B-44D4-70378F6C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34" y="731519"/>
            <a:ext cx="5372633" cy="54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5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D8F7B-D01E-29C2-E518-287982161576}"/>
              </a:ext>
            </a:extLst>
          </p:cNvPr>
          <p:cNvSpPr txBox="1"/>
          <p:nvPr/>
        </p:nvSpPr>
        <p:spPr>
          <a:xfrm>
            <a:off x="1124068" y="106217"/>
            <a:ext cx="4854391" cy="6640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700" b="1" i="0" u="none" strike="noStrike" dirty="0"/>
              <a:t>What the Gradient Boosting code does:</a:t>
            </a:r>
            <a:endParaRPr lang="en-US" sz="17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Builds the feature set X = all variables except the target (past_60_bi).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Starts / connects to an active </a:t>
            </a:r>
            <a:r>
              <a:rPr lang="en-US" sz="1700" b="1" i="0" u="none" strike="noStrike" dirty="0"/>
              <a:t>H2O</a:t>
            </a:r>
            <a:r>
              <a:rPr lang="en-US" sz="1700" b="0" i="0" u="none" strike="noStrike" dirty="0"/>
              <a:t> cluster.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Trains a </a:t>
            </a:r>
            <a:r>
              <a:rPr lang="en-US" sz="1700" b="1" i="0" u="none" strike="noStrike" dirty="0"/>
              <a:t>Gradient Boosting Machine (GBM)</a:t>
            </a:r>
            <a:r>
              <a:rPr lang="en-US" sz="1700" b="0" i="0" u="none" strike="noStrike" dirty="0"/>
              <a:t> with: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 err="1"/>
              <a:t>ntrees</a:t>
            </a:r>
            <a:r>
              <a:rPr lang="en-US" sz="1700" b="0" i="0" u="none" strike="noStrike" dirty="0"/>
              <a:t>(500), </a:t>
            </a:r>
            <a:r>
              <a:rPr lang="en-US" sz="1700" b="0" i="0" u="none" strike="noStrike" dirty="0" err="1"/>
              <a:t>maxdepth</a:t>
            </a:r>
            <a:r>
              <a:rPr lang="en-US" sz="1700" b="0" i="0" u="none" strike="noStrike" dirty="0"/>
              <a:t>(5), h2orseed(42)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H2O’s default learning rate (≈ 0.1) and sampling rates (≈ 1).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Gets </a:t>
            </a:r>
            <a:r>
              <a:rPr lang="en-US" sz="1700" b="1" i="0" u="none" strike="noStrike" dirty="0"/>
              <a:t>training predictions</a:t>
            </a:r>
            <a:r>
              <a:rPr lang="en-US" sz="1700" b="0" i="0" u="none" strike="noStrike" dirty="0"/>
              <a:t> and computes: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Accuracy at 0.50 threshold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Accuracy at best threshold (grid-searched from 0 → 1 by .01).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Creates a </a:t>
            </a:r>
            <a:r>
              <a:rPr lang="en-US" sz="1700" b="1" i="0" u="none" strike="noStrike" dirty="0"/>
              <a:t>67/33 train/test split</a:t>
            </a:r>
            <a:r>
              <a:rPr lang="en-US" sz="1700" b="0" i="0" u="none" strike="noStrike" dirty="0"/>
              <a:t> within H2O, retrains on the train split, and predicts on the test split.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Evaluates test-set accuracy at 0.50 and at the best training threshold.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Computes </a:t>
            </a:r>
            <a:r>
              <a:rPr lang="en-US" sz="1700" b="1" i="0" u="none" strike="noStrike" dirty="0"/>
              <a:t>AUC (ROC)</a:t>
            </a:r>
            <a:r>
              <a:rPr lang="en-US" sz="1700" b="0" i="0" u="none" strike="noStrike" dirty="0"/>
              <a:t> for both training and holdout sets.</a:t>
            </a:r>
            <a:endParaRPr lang="en-US" sz="1700" dirty="0"/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042E8D94-5196-D1D0-A381-AC4430D64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mmer hitting nail">
            <a:extLst>
              <a:ext uri="{FF2B5EF4-FFF2-40B4-BE49-F238E27FC236}">
                <a16:creationId xmlns:a16="http://schemas.microsoft.com/office/drawing/2014/main" id="{3C38B9FC-6120-8A78-3D36-39D44F5B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94"/>
          <a:stretch>
            <a:fillRect/>
          </a:stretch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407BE-7149-727C-A4CB-F03F366EB8A4}"/>
              </a:ext>
            </a:extLst>
          </p:cNvPr>
          <p:cNvSpPr txBox="1"/>
          <p:nvPr/>
        </p:nvSpPr>
        <p:spPr>
          <a:xfrm>
            <a:off x="5670227" y="155420"/>
            <a:ext cx="5559731" cy="6699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Results:</a:t>
            </a:r>
            <a:endParaRPr lang="en-US" sz="2000" b="1" dirty="0"/>
          </a:p>
          <a:p>
            <a:pPr defTabSz="9144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Class discrimination (TRAIN):</a:t>
            </a:r>
            <a:endParaRPr lang="en-US" sz="2000" b="0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AUC ≈ </a:t>
            </a:r>
            <a:r>
              <a:rPr lang="en-US" sz="2000" b="1" i="0" u="none" strike="noStrike" dirty="0"/>
              <a:t>0.949</a:t>
            </a:r>
            <a:r>
              <a:rPr lang="en-US" sz="2000" b="0" i="0" u="none" strike="noStrike" dirty="0"/>
              <a:t> → very strong separation power on the training data.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0.50: </a:t>
            </a:r>
            <a:r>
              <a:rPr lang="en-US" sz="2000" b="1" i="0" u="none" strike="noStrike" dirty="0"/>
              <a:t>0.891</a:t>
            </a:r>
            <a:endParaRPr lang="en-US" sz="2000" b="0" i="0" u="none" strike="noStrike" dirty="0"/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best threshold (≈ 0.37): </a:t>
            </a:r>
            <a:r>
              <a:rPr lang="en-US" sz="2000" b="1" i="0" u="none" strike="noStrike" dirty="0"/>
              <a:t>0.910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Indicates the model fits training data well and finds an effective probability cutoff.</a:t>
            </a:r>
          </a:p>
          <a:p>
            <a:pPr defTabSz="9144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Generalization (TEST, 33% holdout):</a:t>
            </a:r>
            <a:endParaRPr lang="en-US" sz="2000" b="0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AUC ≈ </a:t>
            </a:r>
            <a:r>
              <a:rPr lang="en-US" sz="2000" b="1" i="0" u="none" strike="noStrike" dirty="0"/>
              <a:t>0.686</a:t>
            </a:r>
            <a:r>
              <a:rPr lang="en-US" sz="2000" b="0" i="0" u="none" strike="noStrike" dirty="0"/>
              <a:t> → only mild discrimination on unseen data.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0.50: </a:t>
            </a:r>
            <a:r>
              <a:rPr lang="en-US" sz="2000" b="1" i="0" u="none" strike="noStrike" dirty="0"/>
              <a:t>0.787</a:t>
            </a:r>
            <a:endParaRPr lang="en-US" sz="2000" b="0" i="0" u="none" strike="noStrike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train-chosen 0.37: </a:t>
            </a:r>
            <a:r>
              <a:rPr lang="en-US" sz="2000" b="1" i="0" u="none" strike="noStrike" dirty="0"/>
              <a:t>0.761</a:t>
            </a: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79512-8A76-5D44-BFA0-A2299089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" y="688489"/>
            <a:ext cx="4888593" cy="5421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C3F280-4F7A-4FCF-9DC8-DDA3B6A05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435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E082-0910-09AE-5C75-22E73FD5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83" y="688489"/>
            <a:ext cx="4884965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D9F24E-4D8C-BC86-047D-8F2BB1B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51471"/>
              </p:ext>
            </p:extLst>
          </p:nvPr>
        </p:nvGraphicFramePr>
        <p:xfrm>
          <a:off x="2212870" y="647745"/>
          <a:ext cx="7976500" cy="62102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93560">
                  <a:extLst>
                    <a:ext uri="{9D8B030D-6E8A-4147-A177-3AD203B41FA5}">
                      <a16:colId xmlns:a16="http://schemas.microsoft.com/office/drawing/2014/main" val="3484449844"/>
                    </a:ext>
                  </a:extLst>
                </a:gridCol>
                <a:gridCol w="2150010">
                  <a:extLst>
                    <a:ext uri="{9D8B030D-6E8A-4147-A177-3AD203B41FA5}">
                      <a16:colId xmlns:a16="http://schemas.microsoft.com/office/drawing/2014/main" val="328174030"/>
                    </a:ext>
                  </a:extLst>
                </a:gridCol>
                <a:gridCol w="2832930">
                  <a:extLst>
                    <a:ext uri="{9D8B030D-6E8A-4147-A177-3AD203B41FA5}">
                      <a16:colId xmlns:a16="http://schemas.microsoft.com/office/drawing/2014/main" val="1980886918"/>
                    </a:ext>
                  </a:extLst>
                </a:gridCol>
              </a:tblGrid>
              <a:tr h="10373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Metric</a:t>
                      </a:r>
                      <a:endParaRPr lang="en-US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 sz="2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Gradient Boosting (GBM)</a:t>
                      </a:r>
                      <a:endParaRPr lang="en-US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308960"/>
                  </a:ext>
                </a:extLst>
              </a:tr>
              <a:tr h="68691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Train AUC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0.949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28104"/>
                  </a:ext>
                </a:extLst>
              </a:tr>
              <a:tr h="68691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Train Acc @ 0.50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.806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0.891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725210"/>
                  </a:ext>
                </a:extLst>
              </a:tr>
              <a:tr h="10373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Train Acc @ best thr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.824 (best 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.39)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0.910 (best 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0.37)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77424"/>
                  </a:ext>
                </a:extLst>
              </a:tr>
              <a:tr h="10373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Test AUC (33% holdout)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0.686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432058"/>
                  </a:ext>
                </a:extLst>
              </a:tr>
              <a:tr h="68691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Test Acc @ 0.50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0.809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0.787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36339"/>
                  </a:ext>
                </a:extLst>
              </a:tr>
              <a:tr h="10373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Test Acc @ train-chosen thr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.794 (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0.39)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0.761 (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0.37)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7118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413E3D-3300-CA58-6E58-BB93BE3756C0}"/>
              </a:ext>
            </a:extLst>
          </p:cNvPr>
          <p:cNvSpPr txBox="1"/>
          <p:nvPr/>
        </p:nvSpPr>
        <p:spPr>
          <a:xfrm>
            <a:off x="1168400" y="114300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Comparison of results:</a:t>
            </a:r>
          </a:p>
        </p:txBody>
      </p:sp>
    </p:spTree>
    <p:extLst>
      <p:ext uri="{BB962C8B-B14F-4D97-AF65-F5344CB8AC3E}">
        <p14:creationId xmlns:p14="http://schemas.microsoft.com/office/powerpoint/2010/main" val="2268933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123</TotalTime>
  <Words>649</Words>
  <Application>Microsoft Macintosh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MS Shell Dlg 2</vt:lpstr>
      <vt:lpstr>Wingdings</vt:lpstr>
      <vt:lpstr>Wingdings 3</vt:lpstr>
      <vt:lpstr>Madison</vt:lpstr>
      <vt:lpstr>Machine Learning Take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Lanser, Joseph Lewis - (jlanser)</dc:creator>
  <cp:lastModifiedBy>Lanser, Joseph Lewis - (jlanser)</cp:lastModifiedBy>
  <cp:revision>9</cp:revision>
  <dcterms:created xsi:type="dcterms:W3CDTF">2025-10-15T18:33:55Z</dcterms:created>
  <dcterms:modified xsi:type="dcterms:W3CDTF">2025-10-15T21:37:43Z</dcterms:modified>
</cp:coreProperties>
</file>